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60" r:id="rId5"/>
    <p:sldId id="259" r:id="rId6"/>
    <p:sldId id="277" r:id="rId7"/>
    <p:sldId id="261" r:id="rId8"/>
    <p:sldId id="270" r:id="rId9"/>
    <p:sldId id="263" r:id="rId10"/>
    <p:sldId id="265" r:id="rId11"/>
    <p:sldId id="269" r:id="rId12"/>
    <p:sldId id="257" r:id="rId13"/>
    <p:sldId id="266" r:id="rId14"/>
    <p:sldId id="267" r:id="rId15"/>
    <p:sldId id="268" r:id="rId16"/>
    <p:sldId id="276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E4E3-E6BA-46E3-A554-6585D40FD7BC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A3FC3-974A-438D-A3AF-6BC65B74B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88F1-3816-4EE3-8429-C85880D1EE0A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A530B-FADB-40F3-8F4D-C2F519F99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CEF3E-B557-4EA6-AC05-A3F7FD45052F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07A59-6859-49DF-8431-EF3C05A95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D3F4B-0CB2-461C-80A4-DFE20689C70D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7D031-0B7A-4E42-B2A4-A3EECFAA2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0D14C-8342-47D2-9894-346C1867FE33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E5198-B300-46C7-AF85-9917B8F8A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A60CF-30FA-493D-A2A0-0BF11A13198E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3B4B6-50B9-4F1B-806F-0E0D0CED9B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488B-71FF-4E9F-8A61-36B180DEF82B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69DB7-0371-4130-A2FD-E2E34BDA1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B1A5-C32B-4213-B2AE-DDCE6480BEDA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C3144-87B1-43EF-AE3B-572418CA9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D506-0495-4C93-A867-02C91A932F24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756CC-9520-4E55-B319-C9D0E84D8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4A59-C8B0-4698-B184-D0CD52836B63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9210-B19C-4819-B3E2-FC66067EA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8EDE-D64B-4E0D-9DE6-ED42205F6474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27F23-B88A-4101-9290-D2331E6B7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D6B3F3-AD75-47CC-BE88-54AABEE60FD5}" type="datetimeFigureOut">
              <a:rPr lang="ru-RU"/>
              <a:pPr>
                <a:defRPr/>
              </a:pPr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A77631-12F9-4C9F-9CD8-B5A9B4965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>
                <a:solidFill>
                  <a:srgbClr val="BFBFB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sp>
        <p:nvSpPr>
          <p:cNvPr id="8" name="Блок-схема: документ 7"/>
          <p:cNvSpPr/>
          <p:nvPr userDrawn="1"/>
        </p:nvSpPr>
        <p:spPr>
          <a:xfrm>
            <a:off x="179388" y="188913"/>
            <a:ext cx="8785225" cy="6669087"/>
          </a:xfrm>
          <a:prstGeom prst="flowChart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1033" name="Рисунок 8" descr="10-1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88913"/>
            <a:ext cx="87852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827088" y="4221163"/>
            <a:ext cx="457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 dirty="0">
                <a:solidFill>
                  <a:schemeClr val="hlink"/>
                </a:solidFill>
                <a:latin typeface="Arial" charset="0"/>
              </a:rPr>
              <a:t>Автор: </a:t>
            </a:r>
            <a:r>
              <a:rPr lang="ru-RU" sz="1800" b="1" dirty="0" err="1">
                <a:solidFill>
                  <a:schemeClr val="hlink"/>
                </a:solidFill>
                <a:latin typeface="Arial" charset="0"/>
              </a:rPr>
              <a:t>Хабаркова</a:t>
            </a:r>
            <a:r>
              <a:rPr lang="ru-RU" sz="1800" b="1" dirty="0">
                <a:solidFill>
                  <a:schemeClr val="hlink"/>
                </a:solidFill>
                <a:latin typeface="Arial" charset="0"/>
              </a:rPr>
              <a:t> Светлана Александровна, МБДОУ «Детский сад № 34 </a:t>
            </a:r>
            <a:r>
              <a:rPr lang="ru-RU" sz="1800" b="1">
                <a:solidFill>
                  <a:schemeClr val="hlink"/>
                </a:solidFill>
                <a:latin typeface="Arial" charset="0"/>
              </a:rPr>
              <a:t>«Теремок», </a:t>
            </a:r>
            <a:r>
              <a:rPr lang="ru-RU" sz="1800" b="1" dirty="0">
                <a:solidFill>
                  <a:schemeClr val="hlink"/>
                </a:solidFill>
                <a:latin typeface="Arial" charset="0"/>
              </a:rPr>
              <a:t>город Димитровград</a:t>
            </a:r>
            <a:endParaRPr lang="ru-RU" sz="2800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13314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z="5400" b="1">
                <a:solidFill>
                  <a:srgbClr val="333399"/>
                </a:solidFill>
                <a:latin typeface="Times New Roman" pitchFamily="18" charset="0"/>
              </a:rPr>
              <a:t>«Зимние виды спорта»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3429000"/>
            <a:ext cx="31686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28625" y="2152650"/>
            <a:ext cx="5032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284663" y="34290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6156325" y="177323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3276600" y="55165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28625" y="3519488"/>
            <a:ext cx="5048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7956550" y="32131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684213" y="551656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8243888" y="170021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3708400" y="1844675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2124075" y="6210300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643438" y="515778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1"/>
          <p:cNvSpPr>
            <a:spLocks noGrp="1"/>
          </p:cNvSpPr>
          <p:nvPr>
            <p:ph type="body" sz="half" idx="4294967295"/>
          </p:nvPr>
        </p:nvSpPr>
        <p:spPr>
          <a:xfrm flipH="1">
            <a:off x="4064000" y="1989138"/>
            <a:ext cx="3820368" cy="118110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Санный спорт – как авторалли.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 Остановишь старт едва ли. 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Это ж надо!!! Вниз башкой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Спуск пройти весь скоростной!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 Там душа уходит в пятки,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И с судьбой играет в прятки!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Чтобы душу вновь найти,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Надо к финишу прийти…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 А куда уходит страх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 На таких – то скоростях?!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Восхищаясь, сам боюсь,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0099"/>
                </a:solidFill>
              </a:rPr>
              <a:t> Когда с горочки качусь.</a:t>
            </a:r>
          </a:p>
          <a:p>
            <a:pPr>
              <a:buFont typeface="Arial" charset="0"/>
              <a:buNone/>
            </a:pPr>
            <a:endParaRPr lang="ru-RU" sz="16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1512" name="Rectangle 16"/>
          <p:cNvSpPr>
            <a:spLocks noGrp="1"/>
          </p:cNvSpPr>
          <p:nvPr>
            <p:ph type="title" idx="4294967295"/>
          </p:nvPr>
        </p:nvSpPr>
        <p:spPr>
          <a:xfrm>
            <a:off x="323529" y="1916113"/>
            <a:ext cx="3312368" cy="1143000"/>
          </a:xfrm>
        </p:spPr>
        <p:txBody>
          <a:bodyPr/>
          <a:lstStyle/>
          <a:p>
            <a:r>
              <a:rPr lang="ru-RU" b="1" dirty="0">
                <a:solidFill>
                  <a:srgbClr val="333399"/>
                </a:solidFill>
                <a:latin typeface="Times New Roman" pitchFamily="18" charset="0"/>
              </a:rPr>
              <a:t>Скелетон</a:t>
            </a:r>
          </a:p>
        </p:txBody>
      </p:sp>
      <p:pic>
        <p:nvPicPr>
          <p:cNvPr id="21513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878" y="3355157"/>
            <a:ext cx="3528392" cy="253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6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684213" y="551656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7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8243888" y="1700213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3708400" y="1844675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9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2124075" y="6210300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643438" y="515778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11"/>
          <p:cNvSpPr>
            <a:spLocks noGrp="1"/>
          </p:cNvSpPr>
          <p:nvPr>
            <p:ph type="body" sz="half" idx="4294967295"/>
          </p:nvPr>
        </p:nvSpPr>
        <p:spPr>
          <a:xfrm>
            <a:off x="900113" y="1989138"/>
            <a:ext cx="3163887" cy="1181100"/>
          </a:xfrm>
        </p:spPr>
        <p:txBody>
          <a:bodyPr/>
          <a:lstStyle/>
          <a:p>
            <a:pPr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Слалом</a:t>
            </a:r>
          </a:p>
        </p:txBody>
      </p:sp>
      <p:sp>
        <p:nvSpPr>
          <p:cNvPr id="21512" name="Rectangle 16"/>
          <p:cNvSpPr>
            <a:spLocks noGrp="1"/>
          </p:cNvSpPr>
          <p:nvPr>
            <p:ph type="title" idx="4294967295"/>
          </p:nvPr>
        </p:nvSpPr>
        <p:spPr>
          <a:xfrm>
            <a:off x="4572000" y="1916113"/>
            <a:ext cx="3262313" cy="1143000"/>
          </a:xfrm>
        </p:spPr>
        <p:txBody>
          <a:bodyPr/>
          <a:lstStyle/>
          <a:p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 </a:t>
            </a: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r>
              <a:rPr lang="ru-RU" sz="1600" b="1" dirty="0">
                <a:solidFill>
                  <a:srgbClr val="333399"/>
                </a:solidFill>
              </a:rPr>
              <a:t>Спорт известен с давних пор.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 Слалом - спуск на лыжах с гор.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 Важный атрибут - флажки,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 Что горят, как огоньки.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  Красный, синий, красный, синий Ориентир двух важных линий.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 Между двух флажков – «ворот» 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 Нужно делать поворот. 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Ширина «ворот» -  5 метров!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 Больше сотни километров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 Мчатся в час спортсмены с гор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 Страхам всем наперекор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 И владеют телом так,</a:t>
            </a:r>
            <a:br>
              <a:rPr lang="ru-RU" sz="1600" b="1" dirty="0">
                <a:solidFill>
                  <a:srgbClr val="333399"/>
                </a:solidFill>
              </a:rPr>
            </a:br>
            <a:r>
              <a:rPr lang="ru-RU" sz="1600" b="1" dirty="0">
                <a:solidFill>
                  <a:srgbClr val="333399"/>
                </a:solidFill>
              </a:rPr>
              <a:t> Будто бы вираж – пустяк.</a:t>
            </a:r>
            <a:br>
              <a:rPr lang="ru-RU" sz="1600" b="1" dirty="0">
                <a:solidFill>
                  <a:srgbClr val="333399"/>
                </a:solidFill>
              </a:rPr>
            </a:br>
            <a:br>
              <a:rPr lang="ru-RU" sz="1600" b="1" dirty="0">
                <a:solidFill>
                  <a:srgbClr val="333399"/>
                </a:solidFill>
              </a:rPr>
            </a:br>
            <a:endParaRPr lang="ru-RU" sz="1600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6311"/>
            <a:ext cx="3744416" cy="335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64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0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565400"/>
            <a:ext cx="598487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1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2450" y="249237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2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18507">
            <a:off x="7596188" y="4292600"/>
            <a:ext cx="833437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3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75537">
            <a:off x="2700338" y="5516563"/>
            <a:ext cx="833437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6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63524">
            <a:off x="8243888" y="364490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7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124436">
            <a:off x="4170289" y="1085430"/>
            <a:ext cx="455612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8"/>
          <p:cNvSpPr>
            <a:spLocks noGrp="1"/>
          </p:cNvSpPr>
          <p:nvPr>
            <p:ph type="title" idx="4294967295"/>
          </p:nvPr>
        </p:nvSpPr>
        <p:spPr>
          <a:xfrm>
            <a:off x="684213" y="1052736"/>
            <a:ext cx="8229600" cy="1790477"/>
          </a:xfrm>
        </p:spPr>
        <p:txBody>
          <a:bodyPr/>
          <a:lstStyle/>
          <a:p>
            <a:r>
              <a:rPr lang="ru-RU" b="1" dirty="0">
                <a:solidFill>
                  <a:srgbClr val="333399"/>
                </a:solidFill>
                <a:latin typeface="Times New Roman" pitchFamily="18" charset="0"/>
              </a:rPr>
              <a:t>Найдите лишнюю картинку.</a:t>
            </a:r>
          </a:p>
        </p:txBody>
      </p:sp>
      <p:pic>
        <p:nvPicPr>
          <p:cNvPr id="2253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781300"/>
            <a:ext cx="1871662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936081"/>
            <a:ext cx="20399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581525"/>
            <a:ext cx="1992312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912" y="4501343"/>
            <a:ext cx="2943620" cy="16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uchportfolio.ru/public_files/140421916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52138"/>
            <a:ext cx="1960449" cy="17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/>
          </p:cNvSpPr>
          <p:nvPr>
            <p:ph type="title" idx="4294967295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r>
              <a:rPr lang="ru-RU" sz="4000" b="1" dirty="0">
                <a:solidFill>
                  <a:srgbClr val="333399"/>
                </a:solidFill>
                <a:latin typeface="Times New Roman" pitchFamily="18" charset="0"/>
              </a:rPr>
              <a:t>Каким видом спорта занимаются спортсмены?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92422">
            <a:off x="468313" y="4221163"/>
            <a:ext cx="25193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9117">
            <a:off x="6372225" y="2349500"/>
            <a:ext cx="2187575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08538">
            <a:off x="611188" y="2205038"/>
            <a:ext cx="2447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17138">
            <a:off x="3851275" y="4508500"/>
            <a:ext cx="2325688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2708275"/>
            <a:ext cx="2192338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1196975"/>
            <a:ext cx="6697662" cy="1143000"/>
          </a:xfrm>
        </p:spPr>
        <p:txBody>
          <a:bodyPr/>
          <a:lstStyle/>
          <a:p>
            <a:r>
              <a:rPr lang="ru-RU" b="1">
                <a:solidFill>
                  <a:srgbClr val="333399"/>
                </a:solidFill>
                <a:latin typeface="Times New Roman" pitchFamily="18" charset="0"/>
              </a:rPr>
              <a:t>Отгадайте загадки.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11188" y="2205038"/>
            <a:ext cx="38893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Спорт на свете есть такой,</a:t>
            </a:r>
          </a:p>
          <a:p>
            <a:r>
              <a:rPr lang="ru-RU" sz="2000" b="1">
                <a:solidFill>
                  <a:schemeClr val="hlink"/>
                </a:solidFill>
              </a:rPr>
              <a:t> Популярен он зимой.</a:t>
            </a:r>
          </a:p>
          <a:p>
            <a:r>
              <a:rPr lang="ru-RU" sz="2000" b="1">
                <a:solidFill>
                  <a:schemeClr val="hlink"/>
                </a:solidFill>
              </a:rPr>
              <a:t> На лыжах быстро ты бежишь,</a:t>
            </a:r>
          </a:p>
          <a:p>
            <a:r>
              <a:rPr lang="ru-RU" sz="2000" b="1">
                <a:solidFill>
                  <a:schemeClr val="hlink"/>
                </a:solidFill>
              </a:rPr>
              <a:t> За соперником спешишь.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835150" y="3789363"/>
            <a:ext cx="2265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(Лыжные гонки.)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5003800" y="2276475"/>
            <a:ext cx="28797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Про этот спорт</a:t>
            </a:r>
          </a:p>
          <a:p>
            <a:r>
              <a:rPr lang="ru-RU" sz="2000" b="1">
                <a:solidFill>
                  <a:srgbClr val="333399"/>
                </a:solidFill>
              </a:rPr>
              <a:t> Я много слышал:</a:t>
            </a:r>
          </a:p>
          <a:p>
            <a:r>
              <a:rPr lang="ru-RU" sz="2000" b="1">
                <a:solidFill>
                  <a:srgbClr val="333399"/>
                </a:solidFill>
              </a:rPr>
              <a:t> Воздушный акробат</a:t>
            </a:r>
          </a:p>
          <a:p>
            <a:r>
              <a:rPr lang="ru-RU" sz="2000" b="1">
                <a:solidFill>
                  <a:srgbClr val="333399"/>
                </a:solidFill>
              </a:rPr>
              <a:t> На лыжах.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64163" y="3716338"/>
            <a:ext cx="1604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(Фристайл)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4067175" y="4292600"/>
            <a:ext cx="4572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Во дворе с утра игра,</a:t>
            </a:r>
          </a:p>
          <a:p>
            <a:r>
              <a:rPr lang="ru-RU" sz="2000" b="1">
                <a:solidFill>
                  <a:schemeClr val="hlink"/>
                </a:solidFill>
              </a:rPr>
              <a:t> Разыгралась детвора.</a:t>
            </a:r>
          </a:p>
          <a:p>
            <a:r>
              <a:rPr lang="ru-RU" sz="2000" b="1">
                <a:solidFill>
                  <a:schemeClr val="hlink"/>
                </a:solidFill>
              </a:rPr>
              <a:t> Крики: «шайбу!», «мимо!», «бей!» -</a:t>
            </a:r>
          </a:p>
          <a:p>
            <a:r>
              <a:rPr lang="ru-RU" sz="2000" b="1">
                <a:solidFill>
                  <a:schemeClr val="hlink"/>
                </a:solidFill>
              </a:rPr>
              <a:t> Значит там игра — ….</a:t>
            </a:r>
          </a:p>
          <a:p>
            <a:r>
              <a:rPr lang="ru-RU" sz="2000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356100" y="5734050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(Хоккей)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4365625"/>
            <a:ext cx="37814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Посмотрите -  вот герой,</a:t>
            </a:r>
          </a:p>
          <a:p>
            <a:r>
              <a:rPr lang="ru-RU" sz="2000" b="1">
                <a:solidFill>
                  <a:srgbClr val="333399"/>
                </a:solidFill>
              </a:rPr>
              <a:t>Он летит вниз головой,</a:t>
            </a:r>
          </a:p>
          <a:p>
            <a:r>
              <a:rPr lang="ru-RU" sz="2000" b="1">
                <a:solidFill>
                  <a:srgbClr val="333399"/>
                </a:solidFill>
              </a:rPr>
              <a:t>Животом на санках лежа.</a:t>
            </a:r>
          </a:p>
          <a:p>
            <a:r>
              <a:rPr lang="ru-RU" sz="2000" b="1">
                <a:solidFill>
                  <a:srgbClr val="333399"/>
                </a:solidFill>
              </a:rPr>
              <a:t>Страшно так, мороз по коже.</a:t>
            </a:r>
          </a:p>
          <a:p>
            <a:endParaRPr lang="ru-RU" sz="2000" b="1">
              <a:solidFill>
                <a:srgbClr val="333399"/>
              </a:solidFill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1619250" y="6021388"/>
            <a:ext cx="154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(Скелетон)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  <p:bldP spid="24584" grpId="0"/>
      <p:bldP spid="24586" grpId="0"/>
      <p:bldP spid="245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250825" y="1916113"/>
            <a:ext cx="4572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333399"/>
                </a:solidFill>
              </a:rPr>
              <a:t>Долго ходом шли коньковым</a:t>
            </a:r>
          </a:p>
          <a:p>
            <a:r>
              <a:rPr lang="ru-RU" sz="2000" b="1">
                <a:solidFill>
                  <a:srgbClr val="333399"/>
                </a:solidFill>
              </a:rPr>
              <a:t> Друг за дружкою втроем,</a:t>
            </a:r>
          </a:p>
          <a:p>
            <a:r>
              <a:rPr lang="ru-RU" sz="2000" b="1">
                <a:solidFill>
                  <a:srgbClr val="333399"/>
                </a:solidFill>
              </a:rPr>
              <a:t> Было очень нелегко им</a:t>
            </a:r>
          </a:p>
          <a:p>
            <a:r>
              <a:rPr lang="ru-RU" sz="2000" b="1">
                <a:solidFill>
                  <a:srgbClr val="333399"/>
                </a:solidFill>
              </a:rPr>
              <a:t> Забираться на подъем.</a:t>
            </a:r>
          </a:p>
          <a:p>
            <a:r>
              <a:rPr lang="ru-RU" sz="2000" b="1">
                <a:solidFill>
                  <a:srgbClr val="333399"/>
                </a:solidFill>
              </a:rPr>
              <a:t> Вдруг отточенным движеньем</a:t>
            </a:r>
          </a:p>
          <a:p>
            <a:r>
              <a:rPr lang="ru-RU" sz="2000" b="1">
                <a:solidFill>
                  <a:srgbClr val="333399"/>
                </a:solidFill>
              </a:rPr>
              <a:t> Хвать винтовки – и стрелять!</a:t>
            </a:r>
          </a:p>
          <a:p>
            <a:r>
              <a:rPr lang="ru-RU" sz="2000" b="1">
                <a:solidFill>
                  <a:srgbClr val="333399"/>
                </a:solidFill>
              </a:rPr>
              <a:t> Бьют прицельно по мишеням,–</a:t>
            </a:r>
          </a:p>
          <a:p>
            <a:r>
              <a:rPr lang="ru-RU" sz="2000" b="1">
                <a:solidFill>
                  <a:srgbClr val="333399"/>
                </a:solidFill>
              </a:rPr>
              <a:t> Раз, другой, четыре, пять.</a:t>
            </a:r>
          </a:p>
          <a:p>
            <a:r>
              <a:rPr lang="ru-RU" sz="2000" b="1">
                <a:solidFill>
                  <a:srgbClr val="333399"/>
                </a:solidFill>
              </a:rPr>
              <a:t> И помчались под уклон.</a:t>
            </a:r>
          </a:p>
          <a:p>
            <a:r>
              <a:rPr lang="ru-RU" sz="2000" b="1">
                <a:solidFill>
                  <a:srgbClr val="333399"/>
                </a:solidFill>
              </a:rPr>
              <a:t> Что же это? …</a:t>
            </a:r>
          </a:p>
          <a:p>
            <a:r>
              <a:rPr lang="ru-RU" sz="2000" b="1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971550" y="5300663"/>
            <a:ext cx="1427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(Биатлон)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787900" y="1916113"/>
            <a:ext cx="41052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hlink"/>
                </a:solidFill>
              </a:rPr>
              <a:t>На льду танцует фигурист,</a:t>
            </a:r>
          </a:p>
          <a:p>
            <a:r>
              <a:rPr lang="ru-RU" sz="2000" b="1">
                <a:solidFill>
                  <a:schemeClr val="hlink"/>
                </a:solidFill>
              </a:rPr>
              <a:t> Кружится, как осенний лист.</a:t>
            </a:r>
          </a:p>
          <a:p>
            <a:r>
              <a:rPr lang="ru-RU" sz="2000" b="1">
                <a:solidFill>
                  <a:schemeClr val="hlink"/>
                </a:solidFill>
              </a:rPr>
              <a:t>Он исполняет пируэт,</a:t>
            </a:r>
          </a:p>
          <a:p>
            <a:r>
              <a:rPr lang="ru-RU" sz="2000" b="1">
                <a:solidFill>
                  <a:schemeClr val="hlink"/>
                </a:solidFill>
              </a:rPr>
              <a:t> Потом двойной тулуп… Ах, нет!</a:t>
            </a:r>
          </a:p>
          <a:p>
            <a:r>
              <a:rPr lang="ru-RU" sz="2000" b="1">
                <a:solidFill>
                  <a:schemeClr val="hlink"/>
                </a:solidFill>
              </a:rPr>
              <a:t> Не в шубе он, легко одет.</a:t>
            </a:r>
          </a:p>
          <a:p>
            <a:r>
              <a:rPr lang="ru-RU" sz="2000" b="1">
                <a:solidFill>
                  <a:schemeClr val="hlink"/>
                </a:solidFill>
              </a:rPr>
              <a:t> И вот на льду теперь дуэт.</a:t>
            </a:r>
          </a:p>
          <a:p>
            <a:r>
              <a:rPr lang="ru-RU" sz="2000" b="1">
                <a:solidFill>
                  <a:schemeClr val="hlink"/>
                </a:solidFill>
              </a:rPr>
              <a:t> Эх, хорошо катаются!</a:t>
            </a:r>
          </a:p>
          <a:p>
            <a:r>
              <a:rPr lang="ru-RU" sz="2000" b="1">
                <a:solidFill>
                  <a:schemeClr val="hlink"/>
                </a:solidFill>
              </a:rPr>
              <a:t> Зал затаил дыхание.</a:t>
            </a:r>
          </a:p>
          <a:p>
            <a:r>
              <a:rPr lang="ru-RU" sz="2000" b="1">
                <a:solidFill>
                  <a:schemeClr val="hlink"/>
                </a:solidFill>
              </a:rPr>
              <a:t> Вид спорта называется…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284663" y="5229225"/>
            <a:ext cx="26273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tx2"/>
                </a:solidFill>
              </a:rPr>
              <a:t>(Фигурное катание)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7" grpId="0"/>
      <p:bldP spid="27658" grpId="0"/>
      <p:bldP spid="27659" grpId="0"/>
      <p:bldP spid="276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reviews.123rf.com/images/cd123/cd1231101/cd123110100058/8627714-Sport-Silhouette-Ice-Hockey-Player-isolated-black-image-on-white-background-Stock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5040561" cy="466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268760"/>
            <a:ext cx="4608512" cy="2187674"/>
          </a:xfrm>
        </p:spPr>
        <p:txBody>
          <a:bodyPr/>
          <a:lstStyle/>
          <a:p>
            <a:r>
              <a:rPr lang="ru-RU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Узнай спорт по силуэту</a:t>
            </a:r>
          </a:p>
        </p:txBody>
      </p:sp>
    </p:spTree>
    <p:extLst>
      <p:ext uri="{BB962C8B-B14F-4D97-AF65-F5344CB8AC3E}">
        <p14:creationId xmlns:p14="http://schemas.microsoft.com/office/powerpoint/2010/main" val="326448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tatic3.depositphotos.com/1006059/226/v/950/depositphotos_2261843-Biath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4536504" cy="447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4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reviews.123rf.com/images/nebojsa78/nebojsa781003/nebojsa78100300004/6660405-ice-skater-on-the-abstract-grunge-background-Stock-Vector-skating-ice-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4044008" cy="40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09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ChangeArrowheads="1"/>
          </p:cNvSpPr>
          <p:nvPr/>
        </p:nvSpPr>
        <p:spPr bwMode="auto">
          <a:xfrm>
            <a:off x="827088" y="4221163"/>
            <a:ext cx="457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dirty="0">
              <a:solidFill>
                <a:schemeClr val="hlink"/>
              </a:solidFill>
              <a:latin typeface="Calibri" pitchFamily="34" charset="0"/>
            </a:endParaRPr>
          </a:p>
        </p:txBody>
      </p:sp>
      <p:pic>
        <p:nvPicPr>
          <p:cNvPr id="13316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428625" y="2152650"/>
            <a:ext cx="5032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4284663" y="34290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6156325" y="177323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3276600" y="55165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428625" y="3519488"/>
            <a:ext cx="5048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7956550" y="3213100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Shehia\Desktop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093" y="1400106"/>
            <a:ext cx="3358668" cy="44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1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>
          <a:xfrm>
            <a:off x="0" y="1412776"/>
            <a:ext cx="8229600" cy="1080120"/>
          </a:xfrm>
        </p:spPr>
        <p:txBody>
          <a:bodyPr/>
          <a:lstStyle/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</a:rPr>
              <a:t>Фигурное катание</a:t>
            </a:r>
          </a:p>
        </p:txBody>
      </p:sp>
      <p:pic>
        <p:nvPicPr>
          <p:cNvPr id="14338" name="Picture 15" descr="i?id=142288306-1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95885">
            <a:off x="6884201" y="5247786"/>
            <a:ext cx="14414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204516"/>
            <a:ext cx="28527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760" y="4365104"/>
            <a:ext cx="3008503" cy="2329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347864" y="-2711142"/>
            <a:ext cx="54006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rgbClr val="333399"/>
                </a:solidFill>
              </a:rPr>
              <a:t>Слов, пожалуй, не найдётся –</a:t>
            </a:r>
          </a:p>
          <a:p>
            <a:pPr algn="ctr"/>
            <a:r>
              <a:rPr lang="ru-RU" sz="1600" b="1" dirty="0">
                <a:solidFill>
                  <a:srgbClr val="333399"/>
                </a:solidFill>
              </a:rPr>
              <a:t> Надо видеть наяву,</a:t>
            </a:r>
          </a:p>
          <a:p>
            <a:pPr algn="ctr"/>
            <a:r>
              <a:rPr lang="ru-RU" sz="1600" b="1" dirty="0">
                <a:solidFill>
                  <a:srgbClr val="333399"/>
                </a:solidFill>
              </a:rPr>
              <a:t> Как искусство создаётся</a:t>
            </a:r>
          </a:p>
          <a:p>
            <a:pPr algn="ctr"/>
            <a:r>
              <a:rPr lang="ru-RU" sz="1600" b="1" dirty="0">
                <a:solidFill>
                  <a:srgbClr val="333399"/>
                </a:solidFill>
              </a:rPr>
              <a:t> На хрустальном звёздном льду.</a:t>
            </a:r>
          </a:p>
          <a:p>
            <a:pPr algn="ctr"/>
            <a:r>
              <a:rPr lang="ru-RU" sz="1600" b="1" dirty="0">
                <a:solidFill>
                  <a:srgbClr val="333399"/>
                </a:solidFill>
              </a:rPr>
              <a:t>  У фигурного катанья</a:t>
            </a:r>
          </a:p>
          <a:p>
            <a:pPr algn="ctr"/>
            <a:r>
              <a:rPr lang="ru-RU" sz="1600" b="1" dirty="0">
                <a:solidFill>
                  <a:srgbClr val="333399"/>
                </a:solidFill>
              </a:rPr>
              <a:t> Фантастический успех!</a:t>
            </a:r>
          </a:p>
          <a:p>
            <a:pPr algn="ctr"/>
            <a:r>
              <a:rPr lang="ru-RU" sz="1600" b="1" dirty="0">
                <a:solidFill>
                  <a:srgbClr val="333399"/>
                </a:solidFill>
              </a:rPr>
              <a:t> Спорт – «очей очарованье»,</a:t>
            </a:r>
          </a:p>
          <a:p>
            <a:pPr algn="ctr"/>
            <a:r>
              <a:rPr lang="ru-RU" sz="1600" b="1" dirty="0">
                <a:solidFill>
                  <a:srgbClr val="333399"/>
                </a:solidFill>
              </a:rPr>
              <a:t> Праздник радостный для всех!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title"/>
          </p:nvPr>
        </p:nvSpPr>
        <p:spPr>
          <a:xfrm>
            <a:off x="755650" y="1773238"/>
            <a:ext cx="3529013" cy="1008062"/>
          </a:xfrm>
        </p:spPr>
        <p:txBody>
          <a:bodyPr/>
          <a:lstStyle/>
          <a:p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Хоккей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</a:rPr>
              <a:t>  </a:t>
            </a:r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006" y="3490381"/>
            <a:ext cx="34559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684213" y="184467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140200" y="12684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507166">
            <a:off x="7836694" y="1748631"/>
            <a:ext cx="6477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1795244" y="596184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59116">
            <a:off x="7986713" y="461010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2"/>
          <p:cNvSpPr>
            <a:spLocks/>
          </p:cNvSpPr>
          <p:nvPr/>
        </p:nvSpPr>
        <p:spPr bwMode="auto">
          <a:xfrm>
            <a:off x="3635896" y="1921843"/>
            <a:ext cx="4824537" cy="150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800" b="1" dirty="0"/>
              <a:t>  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800" b="1" dirty="0"/>
              <a:t>    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800" b="1" dirty="0"/>
              <a:t>      </a:t>
            </a:r>
            <a:r>
              <a:rPr lang="ru-RU" sz="1800" b="1" dirty="0">
                <a:solidFill>
                  <a:srgbClr val="002060"/>
                </a:solidFill>
              </a:rPr>
              <a:t>Там в латах все на ледяной площадке.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1800" b="1" dirty="0">
                <a:solidFill>
                  <a:srgbClr val="002060"/>
                </a:solidFill>
              </a:rPr>
              <a:t>      Сражаются, сцепились в острой схватке.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Болельщики кричат: «Сильнее бей!»</a:t>
            </a:r>
            <a:br>
              <a:rPr lang="ru-RU" sz="1800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Поверь, не драка это, а — ...(Хоккей)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863" y="3462511"/>
            <a:ext cx="345598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7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54846">
            <a:off x="8027988" y="41497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755650" y="558958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754853">
            <a:off x="4075907" y="2844006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9"/>
          <p:cNvSpPr>
            <a:spLocks/>
          </p:cNvSpPr>
          <p:nvPr/>
        </p:nvSpPr>
        <p:spPr bwMode="auto">
          <a:xfrm>
            <a:off x="4284663" y="1773238"/>
            <a:ext cx="43910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b="1" dirty="0">
                <a:solidFill>
                  <a:srgbClr val="000099"/>
                </a:solidFill>
              </a:rPr>
              <a:t>Конькобежный спорт</a:t>
            </a:r>
          </a:p>
        </p:txBody>
      </p:sp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500438"/>
            <a:ext cx="291782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4140200" y="42211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3276600" y="54451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52086" y="-891480"/>
            <a:ext cx="406393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pPr algn="ctr"/>
            <a:r>
              <a:rPr lang="ru-RU" sz="1600" dirty="0">
                <a:solidFill>
                  <a:srgbClr val="333399"/>
                </a:solidFill>
              </a:rPr>
              <a:t>Быстроходны и легки</a:t>
            </a:r>
            <a:br>
              <a:rPr lang="ru-RU" sz="1600" dirty="0">
                <a:solidFill>
                  <a:srgbClr val="333399"/>
                </a:solidFill>
              </a:rPr>
            </a:br>
            <a:r>
              <a:rPr lang="ru-RU" sz="1600" dirty="0">
                <a:solidFill>
                  <a:srgbClr val="333399"/>
                </a:solidFill>
              </a:rPr>
              <a:t>Серебристые коньки.</a:t>
            </a:r>
            <a:br>
              <a:rPr lang="ru-RU" sz="1600" dirty="0">
                <a:solidFill>
                  <a:srgbClr val="333399"/>
                </a:solidFill>
              </a:rPr>
            </a:br>
            <a:r>
              <a:rPr lang="ru-RU" sz="1600" dirty="0">
                <a:solidFill>
                  <a:srgbClr val="333399"/>
                </a:solidFill>
              </a:rPr>
              <a:t>Надеваю их прилежно-</a:t>
            </a:r>
            <a:br>
              <a:rPr lang="ru-RU" sz="1600" dirty="0">
                <a:solidFill>
                  <a:srgbClr val="333399"/>
                </a:solidFill>
              </a:rPr>
            </a:br>
            <a:r>
              <a:rPr lang="ru-RU" sz="1600" dirty="0">
                <a:solidFill>
                  <a:srgbClr val="333399"/>
                </a:solidFill>
              </a:rPr>
              <a:t>Спорт люблю я конькобежный.</a:t>
            </a:r>
            <a:br>
              <a:rPr lang="ru-RU" sz="1600" dirty="0">
                <a:solidFill>
                  <a:srgbClr val="333399"/>
                </a:solidFill>
              </a:rPr>
            </a:br>
            <a:r>
              <a:rPr lang="ru-RU" sz="1600" dirty="0">
                <a:solidFill>
                  <a:srgbClr val="333399"/>
                </a:solidFill>
              </a:rPr>
              <a:t>Старт- и время побежало,</a:t>
            </a:r>
            <a:br>
              <a:rPr lang="ru-RU" sz="1600" dirty="0">
                <a:solidFill>
                  <a:srgbClr val="333399"/>
                </a:solidFill>
              </a:rPr>
            </a:br>
            <a:r>
              <a:rPr lang="ru-RU" sz="1600" dirty="0">
                <a:solidFill>
                  <a:srgbClr val="333399"/>
                </a:solidFill>
              </a:rPr>
              <a:t>Сил мне нужно здесь немало.</a:t>
            </a:r>
            <a:br>
              <a:rPr lang="ru-RU" sz="1600" dirty="0">
                <a:solidFill>
                  <a:srgbClr val="333399"/>
                </a:solidFill>
              </a:rPr>
            </a:br>
            <a:r>
              <a:rPr lang="ru-RU" sz="1600" dirty="0">
                <a:solidFill>
                  <a:srgbClr val="333399"/>
                </a:solidFill>
              </a:rPr>
              <a:t>Вот какой огромный он,</a:t>
            </a:r>
            <a:br>
              <a:rPr lang="ru-RU" sz="1600" dirty="0">
                <a:solidFill>
                  <a:srgbClr val="333399"/>
                </a:solidFill>
              </a:rPr>
            </a:br>
            <a:r>
              <a:rPr lang="ru-RU" sz="1600" dirty="0">
                <a:solidFill>
                  <a:srgbClr val="333399"/>
                </a:solidFill>
              </a:rPr>
              <a:t>Наш ледовый стадион.</a:t>
            </a:r>
            <a:br>
              <a:rPr lang="ru-RU" sz="1600" dirty="0">
                <a:solidFill>
                  <a:srgbClr val="333399"/>
                </a:solidFill>
              </a:rPr>
            </a:br>
            <a:r>
              <a:rPr lang="ru-RU" sz="1600" dirty="0">
                <a:solidFill>
                  <a:srgbClr val="333399"/>
                </a:solidFill>
              </a:rPr>
              <a:t>И дорожка беговая,</a:t>
            </a:r>
            <a:br>
              <a:rPr lang="ru-RU" sz="1600" dirty="0">
                <a:solidFill>
                  <a:srgbClr val="333399"/>
                </a:solidFill>
              </a:rPr>
            </a:br>
            <a:r>
              <a:rPr lang="ru-RU" sz="1600" dirty="0">
                <a:solidFill>
                  <a:srgbClr val="333399"/>
                </a:solidFill>
              </a:rPr>
              <a:t>Словно зеркало, сверкает.</a:t>
            </a:r>
            <a:br>
              <a:rPr lang="ru-RU" sz="1600" dirty="0">
                <a:solidFill>
                  <a:srgbClr val="333399"/>
                </a:solidFill>
              </a:rPr>
            </a:br>
            <a:r>
              <a:rPr lang="ru-RU" sz="1600" dirty="0">
                <a:solidFill>
                  <a:srgbClr val="333399"/>
                </a:solidFill>
              </a:rPr>
              <a:t>Я на ней не упаду,</a:t>
            </a:r>
            <a:br>
              <a:rPr lang="ru-RU" sz="1600" dirty="0">
                <a:solidFill>
                  <a:srgbClr val="333399"/>
                </a:solidFill>
              </a:rPr>
            </a:br>
            <a:r>
              <a:rPr lang="ru-RU" sz="1600" dirty="0">
                <a:solidFill>
                  <a:srgbClr val="333399"/>
                </a:solidFill>
              </a:rPr>
              <a:t>Первым к финишу приду!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-252414" y="1989138"/>
            <a:ext cx="5472485" cy="1143000"/>
          </a:xfrm>
        </p:spPr>
        <p:txBody>
          <a:bodyPr/>
          <a:lstStyle/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</a:rPr>
              <a:t>     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Шорт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</a:rPr>
              <a:t>трек</a:t>
            </a:r>
            <a:endParaRPr lang="ru-RU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490" y="2993117"/>
            <a:ext cx="4459763" cy="315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54846">
            <a:off x="8027988" y="41497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755650" y="558958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754853">
            <a:off x="4075907" y="2844006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9"/>
          <p:cNvSpPr>
            <a:spLocks/>
          </p:cNvSpPr>
          <p:nvPr/>
        </p:nvSpPr>
        <p:spPr bwMode="auto">
          <a:xfrm>
            <a:off x="4284663" y="1773238"/>
            <a:ext cx="439102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5368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4140200" y="422116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70952">
            <a:off x="3276600" y="5445125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139951" y="-3195736"/>
            <a:ext cx="4709958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r>
              <a:rPr lang="ru-RU" sz="1800" dirty="0"/>
              <a:t>                    </a:t>
            </a:r>
            <a:r>
              <a:rPr lang="ru-RU" sz="1600" b="1" dirty="0">
                <a:solidFill>
                  <a:srgbClr val="002060"/>
                </a:solidFill>
              </a:rPr>
              <a:t>Лёд готов! Томится…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                      Вот бы прокатиться!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                      Конькобежцам повезло: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                      Лёд как гладкое стекло.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                      Здесь пройдёт забег ШОРТ – </a:t>
            </a:r>
          </a:p>
          <a:p>
            <a:r>
              <a:rPr lang="ru-RU" sz="1600" b="1" dirty="0">
                <a:solidFill>
                  <a:srgbClr val="002060"/>
                </a:solidFill>
              </a:rPr>
              <a:t>                       ТРЕК -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                       Скоростной короткий бег.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                       Сто одиннадцать всего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                       Надо метров для него.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                        Не успею я чихнуть,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                        Как спортсмен закончит путь.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                         </a:t>
            </a:r>
            <a:r>
              <a:rPr lang="ru-RU" sz="1600" b="1">
                <a:solidFill>
                  <a:srgbClr val="002060"/>
                </a:solidFill>
              </a:rPr>
              <a:t>Максимально </a:t>
            </a:r>
            <a:r>
              <a:rPr lang="ru-RU" sz="1600" b="1" dirty="0">
                <a:solidFill>
                  <a:srgbClr val="002060"/>
                </a:solidFill>
              </a:rPr>
              <a:t>скоростной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>
                <a:solidFill>
                  <a:srgbClr val="002060"/>
                </a:solidFill>
              </a:rPr>
              <a:t>                         Конькобежный </a:t>
            </a:r>
            <a:r>
              <a:rPr lang="ru-RU" sz="1600" b="1" dirty="0">
                <a:solidFill>
                  <a:srgbClr val="002060"/>
                </a:solidFill>
              </a:rPr>
              <a:t>вид такой.</a:t>
            </a:r>
          </a:p>
        </p:txBody>
      </p:sp>
    </p:spTree>
    <p:extLst>
      <p:ext uri="{BB962C8B-B14F-4D97-AF65-F5344CB8AC3E}">
        <p14:creationId xmlns:p14="http://schemas.microsoft.com/office/powerpoint/2010/main" val="71675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>
          <a:xfrm>
            <a:off x="755577" y="1791920"/>
            <a:ext cx="3672408" cy="1124318"/>
          </a:xfrm>
        </p:spPr>
        <p:txBody>
          <a:bodyPr/>
          <a:lstStyle/>
          <a:p>
            <a:r>
              <a:rPr lang="ru-RU" b="1" dirty="0">
                <a:solidFill>
                  <a:srgbClr val="000099"/>
                </a:solidFill>
                <a:latin typeface="Times New Roman" pitchFamily="18" charset="0"/>
              </a:rPr>
              <a:t>Биатлон</a:t>
            </a:r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449638"/>
            <a:ext cx="381635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620688"/>
            <a:ext cx="3551237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i?id=275813202-6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00394">
            <a:off x="130450" y="2834130"/>
            <a:ext cx="1328737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356100" y="1916832"/>
            <a:ext cx="46083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r>
              <a:rPr lang="ru-RU" sz="1600" b="1" dirty="0"/>
              <a:t>                 </a:t>
            </a:r>
            <a:r>
              <a:rPr lang="ru-RU" sz="1600" b="1" dirty="0">
                <a:solidFill>
                  <a:srgbClr val="333399"/>
                </a:solidFill>
              </a:rPr>
              <a:t>А ещё есть биатлон.</a:t>
            </a:r>
            <a:endParaRPr lang="ru-RU" sz="1600" dirty="0">
              <a:solidFill>
                <a:srgbClr val="333399"/>
              </a:solidFill>
            </a:endParaRPr>
          </a:p>
          <a:p>
            <a:r>
              <a:rPr lang="ru-RU" sz="1600" b="1" dirty="0">
                <a:solidFill>
                  <a:srgbClr val="333399"/>
                </a:solidFill>
              </a:rPr>
              <a:t>                Это длинный марафон –</a:t>
            </a:r>
            <a:endParaRPr lang="ru-RU" sz="1600" dirty="0">
              <a:solidFill>
                <a:srgbClr val="333399"/>
              </a:solidFill>
            </a:endParaRPr>
          </a:p>
          <a:p>
            <a:r>
              <a:rPr lang="ru-RU" sz="1600" b="1" dirty="0">
                <a:solidFill>
                  <a:srgbClr val="333399"/>
                </a:solidFill>
              </a:rPr>
              <a:t>                 Бег на лыжах со стрельбой.</a:t>
            </a:r>
            <a:endParaRPr lang="ru-RU" sz="1600" dirty="0">
              <a:solidFill>
                <a:srgbClr val="333399"/>
              </a:solidFill>
            </a:endParaRPr>
          </a:p>
          <a:p>
            <a:r>
              <a:rPr lang="ru-RU" sz="1600" b="1" dirty="0">
                <a:solidFill>
                  <a:srgbClr val="333399"/>
                </a:solidFill>
              </a:rPr>
              <a:t>                 Среди бега – прямо в бой!</a:t>
            </a:r>
            <a:endParaRPr lang="ru-RU" sz="1600" dirty="0">
              <a:solidFill>
                <a:srgbClr val="333399"/>
              </a:solidFill>
            </a:endParaRPr>
          </a:p>
          <a:p>
            <a:r>
              <a:rPr lang="ru-RU" sz="1600" b="1" dirty="0">
                <a:solidFill>
                  <a:srgbClr val="333399"/>
                </a:solidFill>
              </a:rPr>
              <a:t>                 По мишеням из винтовки,</a:t>
            </a:r>
            <a:endParaRPr lang="ru-RU" sz="1600" dirty="0">
              <a:solidFill>
                <a:srgbClr val="333399"/>
              </a:solidFill>
            </a:endParaRPr>
          </a:p>
          <a:p>
            <a:r>
              <a:rPr lang="ru-RU" sz="1600" b="1" dirty="0">
                <a:solidFill>
                  <a:srgbClr val="333399"/>
                </a:solidFill>
              </a:rPr>
              <a:t> Да во всей экипировке</a:t>
            </a:r>
            <a:endParaRPr lang="ru-RU" sz="1600" dirty="0">
              <a:solidFill>
                <a:srgbClr val="333399"/>
              </a:solidFill>
            </a:endParaRPr>
          </a:p>
          <a:p>
            <a:r>
              <a:rPr lang="ru-RU" sz="1600" b="1" dirty="0">
                <a:solidFill>
                  <a:srgbClr val="333399"/>
                </a:solidFill>
              </a:rPr>
              <a:t> Надо цели все сразить!</a:t>
            </a:r>
            <a:endParaRPr lang="ru-RU" sz="1600" dirty="0">
              <a:solidFill>
                <a:srgbClr val="333399"/>
              </a:solidFill>
            </a:endParaRPr>
          </a:p>
          <a:p>
            <a:r>
              <a:rPr lang="ru-RU" sz="1600" b="1" dirty="0">
                <a:solidFill>
                  <a:srgbClr val="333399"/>
                </a:solidFill>
              </a:rPr>
              <a:t> 5 плюс 5 должно их быть,</a:t>
            </a:r>
            <a:endParaRPr lang="ru-RU" sz="1600" dirty="0">
              <a:solidFill>
                <a:srgbClr val="333399"/>
              </a:solidFill>
            </a:endParaRPr>
          </a:p>
          <a:p>
            <a:r>
              <a:rPr lang="ru-RU" sz="1600" b="1" dirty="0">
                <a:solidFill>
                  <a:srgbClr val="333399"/>
                </a:solidFill>
              </a:rPr>
              <a:t>Плюс – осилить марафон…</a:t>
            </a:r>
            <a:endParaRPr lang="ru-RU" sz="1600" dirty="0">
              <a:solidFill>
                <a:srgbClr val="333399"/>
              </a:solidFill>
            </a:endParaRPr>
          </a:p>
          <a:p>
            <a:r>
              <a:rPr lang="ru-RU" sz="1600" b="1" dirty="0">
                <a:solidFill>
                  <a:srgbClr val="333399"/>
                </a:solidFill>
              </a:rPr>
              <a:t> Двадцать километров он!</a:t>
            </a:r>
            <a:endParaRPr lang="ru-RU" sz="1600" dirty="0">
              <a:solidFill>
                <a:srgbClr val="333399"/>
              </a:solidFill>
            </a:endParaRPr>
          </a:p>
          <a:p>
            <a:r>
              <a:rPr lang="ru-RU" sz="1600" b="1" dirty="0">
                <a:solidFill>
                  <a:srgbClr val="333399"/>
                </a:solidFill>
              </a:rPr>
              <a:t> Сила воли там нужна,</a:t>
            </a:r>
            <a:endParaRPr lang="ru-RU" sz="1600" dirty="0">
              <a:solidFill>
                <a:srgbClr val="333399"/>
              </a:solidFill>
            </a:endParaRPr>
          </a:p>
          <a:p>
            <a:r>
              <a:rPr lang="ru-RU" sz="1600" b="1" dirty="0">
                <a:solidFill>
                  <a:srgbClr val="333399"/>
                </a:solidFill>
              </a:rPr>
              <a:t> Да и глаз, как у орла…</a:t>
            </a:r>
            <a:endParaRPr lang="ru-RU" sz="16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8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427091" y="2002229"/>
            <a:ext cx="679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4140200" y="1268413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507166">
            <a:off x="7836694" y="1748631"/>
            <a:ext cx="6477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0952">
            <a:off x="2411413" y="5805488"/>
            <a:ext cx="679450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9116">
            <a:off x="7986713" y="4610100"/>
            <a:ext cx="5048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2"/>
          <p:cNvSpPr>
            <a:spLocks/>
          </p:cNvSpPr>
          <p:nvPr/>
        </p:nvSpPr>
        <p:spPr bwMode="auto">
          <a:xfrm>
            <a:off x="2123728" y="1688307"/>
            <a:ext cx="2592288" cy="133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r>
              <a:rPr lang="ru-RU" b="1" dirty="0">
                <a:solidFill>
                  <a:srgbClr val="333399"/>
                </a:solidFill>
              </a:rPr>
              <a:t>Керлинг</a:t>
            </a:r>
          </a:p>
        </p:txBody>
      </p:sp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217" y="3140968"/>
            <a:ext cx="3751263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74711"/>
            <a:ext cx="3834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20 db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16523"/>
            <a:ext cx="2311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-675457"/>
            <a:ext cx="331236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800" b="1" dirty="0">
              <a:solidFill>
                <a:srgbClr val="000099"/>
              </a:solidFill>
            </a:endParaRPr>
          </a:p>
          <a:p>
            <a:endParaRPr lang="ru-RU" sz="1800" b="1" dirty="0">
              <a:solidFill>
                <a:srgbClr val="000099"/>
              </a:solidFill>
            </a:endParaRPr>
          </a:p>
          <a:p>
            <a:r>
              <a:rPr lang="ru-RU" sz="1800" b="1" dirty="0">
                <a:solidFill>
                  <a:srgbClr val="000099"/>
                </a:solidFill>
              </a:rPr>
              <a:t>Две четвёрки там  играют.</a:t>
            </a:r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b="1" dirty="0">
                <a:solidFill>
                  <a:srgbClr val="000099"/>
                </a:solidFill>
              </a:rPr>
              <a:t> Камни так по льду катают,</a:t>
            </a:r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b="1" dirty="0">
                <a:solidFill>
                  <a:srgbClr val="000099"/>
                </a:solidFill>
              </a:rPr>
              <a:t> Чтобы все попали в «дом».</a:t>
            </a:r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b="1" dirty="0">
                <a:solidFill>
                  <a:srgbClr val="000099"/>
                </a:solidFill>
              </a:rPr>
              <a:t> В центр желательно притом.</a:t>
            </a:r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b="1" dirty="0">
                <a:solidFill>
                  <a:srgbClr val="000099"/>
                </a:solidFill>
              </a:rPr>
              <a:t> </a:t>
            </a:r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b="1" dirty="0">
                <a:solidFill>
                  <a:srgbClr val="000099"/>
                </a:solidFill>
              </a:rPr>
              <a:t> Чтоб скользили куда надо,</a:t>
            </a:r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b="1" dirty="0">
                <a:solidFill>
                  <a:srgbClr val="000099"/>
                </a:solidFill>
              </a:rPr>
              <a:t> Игроки, как для парада,</a:t>
            </a:r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b="1" dirty="0">
                <a:solidFill>
                  <a:srgbClr val="000099"/>
                </a:solidFill>
              </a:rPr>
              <a:t> Перед камнем лёд так драят,</a:t>
            </a:r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b="1" dirty="0">
                <a:solidFill>
                  <a:srgbClr val="000099"/>
                </a:solidFill>
              </a:rPr>
              <a:t> Что от трения он тает,</a:t>
            </a:r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b="1" dirty="0">
                <a:solidFill>
                  <a:srgbClr val="000099"/>
                </a:solidFill>
              </a:rPr>
              <a:t> А по водному пути</a:t>
            </a:r>
            <a:endParaRPr lang="ru-RU" sz="1800" dirty="0">
              <a:solidFill>
                <a:srgbClr val="000099"/>
              </a:solidFill>
            </a:endParaRPr>
          </a:p>
          <a:p>
            <a:r>
              <a:rPr lang="ru-RU" sz="1800" b="1" dirty="0">
                <a:solidFill>
                  <a:srgbClr val="000099"/>
                </a:solidFill>
              </a:rPr>
              <a:t> Камню легче в «дом» прийти.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-440391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946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5364163" y="1628775"/>
            <a:ext cx="3117850" cy="1152525"/>
          </a:xfrm>
        </p:spPr>
        <p:txBody>
          <a:bodyPr/>
          <a:lstStyle/>
          <a:p>
            <a:br>
              <a:rPr lang="ru-RU" sz="1400" b="1" dirty="0"/>
            </a:br>
            <a:br>
              <a:rPr lang="ru-RU" sz="1400" b="1" dirty="0"/>
            </a:br>
            <a:br>
              <a:rPr lang="ru-RU" sz="1400" b="1" dirty="0"/>
            </a:br>
            <a:br>
              <a:rPr lang="ru-RU" sz="1400" b="1" dirty="0"/>
            </a:br>
            <a:br>
              <a:rPr lang="ru-RU" sz="1400" b="1" dirty="0"/>
            </a:br>
            <a:br>
              <a:rPr lang="ru-RU" sz="1400" b="1" dirty="0"/>
            </a:br>
            <a:br>
              <a:rPr lang="ru-RU" sz="1400" b="1" dirty="0"/>
            </a:br>
            <a:br>
              <a:rPr lang="ru-RU" sz="1400" b="1" dirty="0"/>
            </a:br>
            <a:br>
              <a:rPr lang="ru-RU" sz="1400" b="1" dirty="0"/>
            </a:br>
            <a:br>
              <a:rPr lang="ru-RU" sz="1400" b="1" dirty="0"/>
            </a:br>
            <a:br>
              <a:rPr lang="ru-RU" sz="1400" b="1" dirty="0"/>
            </a:br>
            <a:br>
              <a:rPr lang="ru-RU" sz="1400" b="1" dirty="0"/>
            </a:br>
            <a:r>
              <a:rPr lang="ru-RU" sz="1400" b="1" dirty="0"/>
              <a:t> </a:t>
            </a:r>
            <a:br>
              <a:rPr lang="ru-RU" sz="1400" dirty="0"/>
            </a:br>
            <a:r>
              <a:rPr lang="ru-RU" sz="1600" b="1" dirty="0">
                <a:solidFill>
                  <a:srgbClr val="000099"/>
                </a:solidFill>
              </a:rPr>
              <a:t> Словно чудо – исполин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 Среди гор стоит трамплин!         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  Это дивная картина –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 Когда прыгают с трамплина!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  Спуск с него – путь до прыжка.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 Планка очень высока!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 Совершив прыжок такой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 (Восемь метров над землёй),   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 В воздухе спортсмен парит.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 Сотню метров он летит,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 Прежде чем земли коснётся.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 Как такое удаётся?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 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dirty="0">
                <a:solidFill>
                  <a:srgbClr val="000099"/>
                </a:solidFill>
              </a:rPr>
              <a:t> </a:t>
            </a:r>
            <a:r>
              <a:rPr lang="ru-RU" sz="1600" b="1" dirty="0">
                <a:solidFill>
                  <a:srgbClr val="000099"/>
                </a:solidFill>
              </a:rPr>
              <a:t>Тренировки и отвага</a:t>
            </a:r>
            <a:br>
              <a:rPr lang="ru-RU" sz="1600" dirty="0">
                <a:solidFill>
                  <a:srgbClr val="000099"/>
                </a:solidFill>
              </a:rPr>
            </a:br>
            <a:r>
              <a:rPr lang="ru-RU" sz="1600" b="1" dirty="0">
                <a:solidFill>
                  <a:srgbClr val="000099"/>
                </a:solidFill>
              </a:rPr>
              <a:t> Абсолютно всем на благо.</a:t>
            </a:r>
            <a:br>
              <a:rPr lang="ru-RU" sz="1600" dirty="0">
                <a:solidFill>
                  <a:srgbClr val="000099"/>
                </a:solidFill>
              </a:rPr>
            </a:br>
            <a:endParaRPr lang="ru-RU" sz="16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9459" name="Picture 6" descr="i?id=275813202-63-72&amp;n=21"/>
          <p:cNvPicPr>
            <a:picLocks noChangeAspect="1" noChangeArrowheads="1"/>
          </p:cNvPicPr>
          <p:nvPr/>
        </p:nvPicPr>
        <p:blipFill>
          <a:blip r:embed="rId2"/>
          <a:srcRect t="4532" r="37738"/>
          <a:stretch>
            <a:fillRect/>
          </a:stretch>
        </p:blipFill>
        <p:spPr bwMode="auto">
          <a:xfrm rot="2267144">
            <a:off x="395288" y="1268413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356100" y="5084763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4932363" y="3068638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7956550" y="2133600"/>
            <a:ext cx="53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i?id=275813202-63-72&amp;n=21"/>
          <p:cNvPicPr>
            <a:picLocks noChangeAspect="1" noChangeArrowheads="1"/>
          </p:cNvPicPr>
          <p:nvPr/>
        </p:nvPicPr>
        <p:blipFill>
          <a:blip r:embed="rId2"/>
          <a:srcRect l="61792" b="38368"/>
          <a:stretch>
            <a:fillRect/>
          </a:stretch>
        </p:blipFill>
        <p:spPr bwMode="auto">
          <a:xfrm rot="2267144">
            <a:off x="8316913" y="4724400"/>
            <a:ext cx="5349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1" descr="i?id=275813202-63-72&amp;n=21"/>
          <p:cNvPicPr>
            <a:picLocks noChangeAspect="1" noChangeArrowheads="1"/>
          </p:cNvPicPr>
          <p:nvPr/>
        </p:nvPicPr>
        <p:blipFill>
          <a:blip r:embed="rId2"/>
          <a:srcRect t="4532" r="37738"/>
          <a:stretch>
            <a:fillRect/>
          </a:stretch>
        </p:blipFill>
        <p:spPr bwMode="auto">
          <a:xfrm rot="2267144">
            <a:off x="395288" y="4149725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i?id=275813202-63-72&amp;n=21"/>
          <p:cNvPicPr>
            <a:picLocks noChangeAspect="1" noChangeArrowheads="1"/>
          </p:cNvPicPr>
          <p:nvPr/>
        </p:nvPicPr>
        <p:blipFill>
          <a:blip r:embed="rId2"/>
          <a:srcRect t="4532" r="37738"/>
          <a:stretch>
            <a:fillRect/>
          </a:stretch>
        </p:blipFill>
        <p:spPr bwMode="auto">
          <a:xfrm rot="2267144">
            <a:off x="3851275" y="1773238"/>
            <a:ext cx="777875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2"/>
          <p:cNvSpPr>
            <a:spLocks/>
          </p:cNvSpPr>
          <p:nvPr/>
        </p:nvSpPr>
        <p:spPr bwMode="auto">
          <a:xfrm>
            <a:off x="395536" y="-171400"/>
            <a:ext cx="4685741" cy="40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4000" b="1" dirty="0">
                <a:solidFill>
                  <a:srgbClr val="000099"/>
                </a:solidFill>
              </a:rPr>
              <a:t>Прыжки на лыжах с трамплина</a:t>
            </a:r>
          </a:p>
        </p:txBody>
      </p:sp>
      <p:pic>
        <p:nvPicPr>
          <p:cNvPr id="194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9556" y="4670400"/>
            <a:ext cx="2881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1" y="2742195"/>
            <a:ext cx="3381375" cy="25431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955</Words>
  <Application>Microsoft Office PowerPoint</Application>
  <PresentationFormat>Экран (4:3)</PresentationFormat>
  <Paragraphs>174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20 db</vt:lpstr>
      <vt:lpstr>Arial</vt:lpstr>
      <vt:lpstr>Calibri</vt:lpstr>
      <vt:lpstr>Times New Roman</vt:lpstr>
      <vt:lpstr>Тема Office</vt:lpstr>
      <vt:lpstr>«Зимние виды спорта»</vt:lpstr>
      <vt:lpstr>Презентация PowerPoint</vt:lpstr>
      <vt:lpstr>Фигурное катание</vt:lpstr>
      <vt:lpstr>Хоккей  </vt:lpstr>
      <vt:lpstr>Презентация PowerPoint</vt:lpstr>
      <vt:lpstr>      Шорт трек</vt:lpstr>
      <vt:lpstr>Биатлон</vt:lpstr>
      <vt:lpstr>Презентация PowerPoint</vt:lpstr>
      <vt:lpstr>               Словно чудо – исполин  Среди гор стоит трамплин!            Это дивная картина –  Когда прыгают с трамплина!   Спуск с него – путь до прыжка.  Планка очень высока!  Совершив прыжок такой  (Восемь метров над землёй),     В воздухе спортсмен парит.  Сотню метров он летит,  Прежде чем земли коснётся.  Как такое удаётся?    Тренировки и отвага  Абсолютно всем на благо. </vt:lpstr>
      <vt:lpstr>Скелетон</vt:lpstr>
      <vt:lpstr>             Спорт известен с давних пор.  Слалом - спуск на лыжах с гор.  Важный атрибут - флажки,  Что горят, как огоньки.   Красный, синий, красный, синий Ориентир двух важных линий.  Между двух флажков – «ворот»   Нужно делать поворот.  Ширина «ворот» -  5 метров!  Больше сотни километров  Мчатся в час спортсмены с гор  Страхам всем наперекор  И владеют телом так,  Будто бы вираж – пустяк.  </vt:lpstr>
      <vt:lpstr>Найдите лишнюю картинку.</vt:lpstr>
      <vt:lpstr>Каким видом спорта занимаются спортсмены?</vt:lpstr>
      <vt:lpstr>Отгадайте загадки.</vt:lpstr>
      <vt:lpstr>Презентация PowerPoint</vt:lpstr>
      <vt:lpstr>Узнай спорт по силуэту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Мажура Ю.М.</dc:creator>
  <cp:lastModifiedBy>Евгений Хабарков</cp:lastModifiedBy>
  <cp:revision>24</cp:revision>
  <dcterms:created xsi:type="dcterms:W3CDTF">2013-12-04T14:53:15Z</dcterms:created>
  <dcterms:modified xsi:type="dcterms:W3CDTF">2025-03-05T15:48:02Z</dcterms:modified>
</cp:coreProperties>
</file>